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2059392f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2059392f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camera module was next and we followed numerous online tutorials and examples in order to get it working. This is a pinout from the designer of our camera module which we used to connect the camera.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2059392f6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2059392f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2059392f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2059392f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we all know medicine can be dangerous. Overdosage, mixing prescriptions, and accidentally taking the wrong pills can be disastrous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2059392f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2059392f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Insert the pill sorter, which can automatically sort pills for patients by implementing basic hardware such as an arduino and aspects from machine learning.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2059392f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2059392f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2059392f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2059392f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2059392f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2059392f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2059392f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2059392f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2059392f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2059392f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structural process consisted mainly of designing parts in Inkscape and then laser cutting them and assembly.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2059392f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2059392f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addition, we had to wire the servo and stepper motors to the correct pins and voltage so that they could operate adequately.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 Id="rId6" Type="http://schemas.openxmlformats.org/officeDocument/2006/relationships/slide" Target="/ppt/slides/slide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44079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IEEE QP Winter 2019:</a:t>
            </a:r>
            <a:endParaRPr sz="3000"/>
          </a:p>
          <a:p>
            <a:pPr indent="0" lvl="0" marL="0" rtl="0" algn="l">
              <a:spcBef>
                <a:spcPts val="0"/>
              </a:spcBef>
              <a:spcAft>
                <a:spcPts val="0"/>
              </a:spcAft>
              <a:buNone/>
            </a:pPr>
            <a:r>
              <a:rPr b="1" lang="en-GB"/>
              <a:t>Pill Sorter</a:t>
            </a:r>
            <a:endParaRPr b="1"/>
          </a:p>
          <a:p>
            <a:pPr indent="0" lvl="0" marL="0" rtl="0" algn="r">
              <a:spcBef>
                <a:spcPts val="0"/>
              </a:spcBef>
              <a:spcAft>
                <a:spcPts val="0"/>
              </a:spcAft>
              <a:buNone/>
            </a:pPr>
            <a:r>
              <a:rPr lang="en-GB" sz="1800"/>
              <a:t>A product by Team 11</a:t>
            </a:r>
            <a:endParaRPr sz="1800"/>
          </a:p>
        </p:txBody>
      </p:sp>
      <p:sp>
        <p:nvSpPr>
          <p:cNvPr id="229" name="Google Shape;229;p17"/>
          <p:cNvSpPr txBox="1"/>
          <p:nvPr>
            <p:ph idx="1" type="subTitle"/>
          </p:nvPr>
        </p:nvSpPr>
        <p:spPr>
          <a:xfrm>
            <a:off x="53125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Using Machine Learning and Arduino to make your health life safer!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Physical Process</a:t>
            </a:r>
            <a:endParaRPr/>
          </a:p>
        </p:txBody>
      </p:sp>
      <p:sp>
        <p:nvSpPr>
          <p:cNvPr id="292" name="Google Shape;292;p26"/>
          <p:cNvSpPr txBox="1"/>
          <p:nvPr>
            <p:ph idx="1" type="body"/>
          </p:nvPr>
        </p:nvSpPr>
        <p:spPr>
          <a:xfrm>
            <a:off x="4835500" y="925300"/>
            <a:ext cx="4318500" cy="176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Wire the camera module according to the documentation.</a:t>
            </a:r>
            <a:endParaRPr/>
          </a:p>
          <a:p>
            <a:pPr indent="-311150" lvl="0" marL="457200" rtl="0" algn="l">
              <a:spcBef>
                <a:spcPts val="0"/>
              </a:spcBef>
              <a:spcAft>
                <a:spcPts val="0"/>
              </a:spcAft>
              <a:buSzPts val="1300"/>
              <a:buAutoNum type="arabicPeriod"/>
            </a:pPr>
            <a:r>
              <a:rPr lang="en-GB"/>
              <a:t>Use the Arducam examples to get the camera functioning and take pictures.</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93" name="Google Shape;293;p26"/>
          <p:cNvPicPr preferRelativeResize="0"/>
          <p:nvPr/>
        </p:nvPicPr>
        <p:blipFill>
          <a:blip r:embed="rId3">
            <a:alphaModFix/>
          </a:blip>
          <a:stretch>
            <a:fillRect/>
          </a:stretch>
        </p:blipFill>
        <p:spPr>
          <a:xfrm>
            <a:off x="0" y="1034700"/>
            <a:ext cx="4108800" cy="4108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459300" y="393750"/>
            <a:ext cx="4413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Contribution</a:t>
            </a:r>
            <a:endParaRPr/>
          </a:p>
        </p:txBody>
      </p:sp>
      <p:sp>
        <p:nvSpPr>
          <p:cNvPr id="299" name="Google Shape;299;p27"/>
          <p:cNvSpPr txBox="1"/>
          <p:nvPr>
            <p:ph idx="4294967295" type="body"/>
          </p:nvPr>
        </p:nvSpPr>
        <p:spPr>
          <a:xfrm>
            <a:off x="385350" y="1206725"/>
            <a:ext cx="5327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Ido Durst</a:t>
            </a:r>
            <a:r>
              <a:rPr b="1" lang="en-GB"/>
              <a:t>,</a:t>
            </a:r>
            <a:r>
              <a:rPr lang="en-GB"/>
              <a:t> Cognitive Science — Machine Learning :</a:t>
            </a:r>
            <a:endParaRPr/>
          </a:p>
          <a:p>
            <a:pPr indent="-311150" lvl="0" marL="457200" rtl="0" algn="l">
              <a:spcBef>
                <a:spcPts val="1600"/>
              </a:spcBef>
              <a:spcAft>
                <a:spcPts val="0"/>
              </a:spcAft>
              <a:buSzPts val="1300"/>
              <a:buChar char="-"/>
            </a:pPr>
            <a:r>
              <a:rPr lang="en-GB"/>
              <a:t>Neural Network</a:t>
            </a:r>
            <a:endParaRPr/>
          </a:p>
          <a:p>
            <a:pPr indent="-311150" lvl="0" marL="457200" rtl="0" algn="l">
              <a:spcBef>
                <a:spcPts val="0"/>
              </a:spcBef>
              <a:spcAft>
                <a:spcPts val="0"/>
              </a:spcAft>
              <a:buSzPts val="1300"/>
              <a:buChar char="-"/>
            </a:pPr>
            <a:r>
              <a:rPr lang="en-GB"/>
              <a:t>Python coding</a:t>
            </a:r>
            <a:endParaRPr/>
          </a:p>
          <a:p>
            <a:pPr indent="-311150" lvl="0" marL="457200" rtl="0" algn="l">
              <a:spcBef>
                <a:spcPts val="0"/>
              </a:spcBef>
              <a:spcAft>
                <a:spcPts val="0"/>
              </a:spcAft>
              <a:buSzPts val="1300"/>
              <a:buChar char="-"/>
            </a:pPr>
            <a:r>
              <a:rPr lang="en-GB"/>
              <a:t>Communication with Arduino</a:t>
            </a:r>
            <a:endParaRPr/>
          </a:p>
          <a:p>
            <a:pPr indent="0" lvl="0" marL="0" rtl="0" algn="l">
              <a:spcBef>
                <a:spcPts val="1600"/>
              </a:spcBef>
              <a:spcAft>
                <a:spcPts val="0"/>
              </a:spcAft>
              <a:buNone/>
            </a:pPr>
            <a:r>
              <a:rPr b="1" lang="en-GB" sz="1500"/>
              <a:t>Seth Farrell,</a:t>
            </a:r>
            <a:r>
              <a:rPr lang="en-GB"/>
              <a:t> Electrical Engineering — Machine Learning:</a:t>
            </a:r>
            <a:endParaRPr/>
          </a:p>
          <a:p>
            <a:pPr indent="-311150" lvl="0" marL="457200" rtl="0" algn="l">
              <a:spcBef>
                <a:spcPts val="1600"/>
              </a:spcBef>
              <a:spcAft>
                <a:spcPts val="0"/>
              </a:spcAft>
              <a:buSzPts val="1300"/>
              <a:buChar char="-"/>
            </a:pPr>
            <a:r>
              <a:rPr lang="en-GB"/>
              <a:t>Structural Design</a:t>
            </a:r>
            <a:endParaRPr/>
          </a:p>
          <a:p>
            <a:pPr indent="-311150" lvl="0" marL="457200" rtl="0" algn="l">
              <a:spcBef>
                <a:spcPts val="0"/>
              </a:spcBef>
              <a:spcAft>
                <a:spcPts val="0"/>
              </a:spcAft>
              <a:buSzPts val="1300"/>
              <a:buChar char="-"/>
            </a:pPr>
            <a:r>
              <a:rPr lang="en-GB"/>
              <a:t>Laser Cutting</a:t>
            </a:r>
            <a:endParaRPr/>
          </a:p>
          <a:p>
            <a:pPr indent="-311150" lvl="0" marL="457200" rtl="0" algn="l">
              <a:spcBef>
                <a:spcPts val="0"/>
              </a:spcBef>
              <a:spcAft>
                <a:spcPts val="0"/>
              </a:spcAft>
              <a:buSzPts val="1300"/>
              <a:buChar char="-"/>
            </a:pPr>
            <a:r>
              <a:rPr lang="en-GB"/>
              <a:t>Arduino Code</a:t>
            </a:r>
            <a:endParaRPr/>
          </a:p>
          <a:p>
            <a:pPr indent="-311150" lvl="0" marL="457200" rtl="0" algn="l">
              <a:spcBef>
                <a:spcPts val="0"/>
              </a:spcBef>
              <a:spcAft>
                <a:spcPts val="0"/>
              </a:spcAft>
              <a:buSzPts val="1300"/>
              <a:buChar char="-"/>
            </a:pPr>
            <a:r>
              <a:rPr lang="en-GB"/>
              <a:t>Electrical/Motor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459300" y="393750"/>
            <a:ext cx="484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Contribution                             </a:t>
            </a:r>
            <a:endParaRPr/>
          </a:p>
        </p:txBody>
      </p:sp>
      <p:sp>
        <p:nvSpPr>
          <p:cNvPr id="305" name="Google Shape;305;p28"/>
          <p:cNvSpPr txBox="1"/>
          <p:nvPr>
            <p:ph idx="4294967295" type="body"/>
          </p:nvPr>
        </p:nvSpPr>
        <p:spPr>
          <a:xfrm>
            <a:off x="385350" y="1206725"/>
            <a:ext cx="5327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Ido Durst</a:t>
            </a:r>
            <a:r>
              <a:rPr b="1" lang="en-GB"/>
              <a:t>,</a:t>
            </a:r>
            <a:r>
              <a:rPr lang="en-GB"/>
              <a:t> Cognitive Science — Machine </a:t>
            </a:r>
            <a:r>
              <a:rPr lang="en-GB"/>
              <a:t>Learning :                                   </a:t>
            </a:r>
            <a:endParaRPr/>
          </a:p>
          <a:p>
            <a:pPr indent="-311150" lvl="0" marL="457200" rtl="0" algn="l">
              <a:spcBef>
                <a:spcPts val="1600"/>
              </a:spcBef>
              <a:spcAft>
                <a:spcPts val="0"/>
              </a:spcAft>
              <a:buSzPts val="1300"/>
              <a:buChar char="-"/>
            </a:pPr>
            <a:r>
              <a:rPr lang="en-GB"/>
              <a:t>Neural Network</a:t>
            </a:r>
            <a:endParaRPr/>
          </a:p>
          <a:p>
            <a:pPr indent="-311150" lvl="0" marL="457200" rtl="0" algn="l">
              <a:spcBef>
                <a:spcPts val="0"/>
              </a:spcBef>
              <a:spcAft>
                <a:spcPts val="0"/>
              </a:spcAft>
              <a:buSzPts val="1300"/>
              <a:buChar char="-"/>
            </a:pPr>
            <a:r>
              <a:rPr lang="en-GB"/>
              <a:t>Python coding</a:t>
            </a:r>
            <a:endParaRPr/>
          </a:p>
          <a:p>
            <a:pPr indent="-311150" lvl="0" marL="457200" rtl="0" algn="l">
              <a:spcBef>
                <a:spcPts val="0"/>
              </a:spcBef>
              <a:spcAft>
                <a:spcPts val="0"/>
              </a:spcAft>
              <a:buSzPts val="1300"/>
              <a:buChar char="-"/>
            </a:pPr>
            <a:r>
              <a:rPr lang="en-GB"/>
              <a:t>Communication with Arduino</a:t>
            </a:r>
            <a:endParaRPr/>
          </a:p>
          <a:p>
            <a:pPr indent="0" lvl="0" marL="0" rtl="0" algn="l">
              <a:spcBef>
                <a:spcPts val="1600"/>
              </a:spcBef>
              <a:spcAft>
                <a:spcPts val="0"/>
              </a:spcAft>
              <a:buNone/>
            </a:pPr>
            <a:r>
              <a:rPr b="1" lang="en-GB" sz="1500"/>
              <a:t>Seth Farrell,</a:t>
            </a:r>
            <a:r>
              <a:rPr lang="en-GB"/>
              <a:t> Electrical Engineering — Machine Learning:</a:t>
            </a:r>
            <a:endParaRPr/>
          </a:p>
          <a:p>
            <a:pPr indent="-311150" lvl="0" marL="457200" rtl="0" algn="l">
              <a:spcBef>
                <a:spcPts val="1600"/>
              </a:spcBef>
              <a:spcAft>
                <a:spcPts val="0"/>
              </a:spcAft>
              <a:buSzPts val="1300"/>
              <a:buChar char="-"/>
            </a:pPr>
            <a:r>
              <a:rPr lang="en-GB"/>
              <a:t>Structural Design</a:t>
            </a:r>
            <a:endParaRPr/>
          </a:p>
          <a:p>
            <a:pPr indent="-311150" lvl="0" marL="457200" rtl="0" algn="l">
              <a:spcBef>
                <a:spcPts val="0"/>
              </a:spcBef>
              <a:spcAft>
                <a:spcPts val="0"/>
              </a:spcAft>
              <a:buSzPts val="1300"/>
              <a:buChar char="-"/>
            </a:pPr>
            <a:r>
              <a:rPr lang="en-GB"/>
              <a:t>Laser Cutting</a:t>
            </a:r>
            <a:endParaRPr/>
          </a:p>
          <a:p>
            <a:pPr indent="-311150" lvl="0" marL="457200" rtl="0" algn="l">
              <a:spcBef>
                <a:spcPts val="0"/>
              </a:spcBef>
              <a:spcAft>
                <a:spcPts val="0"/>
              </a:spcAft>
              <a:buSzPts val="1300"/>
              <a:buChar char="-"/>
            </a:pPr>
            <a:r>
              <a:rPr lang="en-GB"/>
              <a:t>Arduino Code</a:t>
            </a:r>
            <a:endParaRPr/>
          </a:p>
          <a:p>
            <a:pPr indent="-311150" lvl="0" marL="457200" rtl="0" algn="l">
              <a:spcBef>
                <a:spcPts val="0"/>
              </a:spcBef>
              <a:spcAft>
                <a:spcPts val="0"/>
              </a:spcAft>
              <a:buSzPts val="1300"/>
              <a:buChar char="-"/>
            </a:pPr>
            <a:r>
              <a:rPr lang="en-GB"/>
              <a:t>Electrical/Motor Work</a:t>
            </a:r>
            <a:endParaRPr/>
          </a:p>
        </p:txBody>
      </p:sp>
      <p:sp>
        <p:nvSpPr>
          <p:cNvPr id="306" name="Google Shape;306;p28"/>
          <p:cNvSpPr txBox="1"/>
          <p:nvPr>
            <p:ph type="title"/>
          </p:nvPr>
        </p:nvSpPr>
        <p:spPr>
          <a:xfrm>
            <a:off x="5107500" y="393750"/>
            <a:ext cx="3642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Struggles</a:t>
            </a:r>
            <a:endParaRPr/>
          </a:p>
        </p:txBody>
      </p:sp>
      <p:sp>
        <p:nvSpPr>
          <p:cNvPr id="307" name="Google Shape;307;p28"/>
          <p:cNvSpPr txBox="1"/>
          <p:nvPr>
            <p:ph idx="4294967295" type="body"/>
          </p:nvPr>
        </p:nvSpPr>
        <p:spPr>
          <a:xfrm>
            <a:off x="5033550" y="1206725"/>
            <a:ext cx="3993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sz="1500"/>
              <a:t>Arduino camera &amp; Serial communication</a:t>
            </a:r>
            <a:endParaRPr sz="1500"/>
          </a:p>
          <a:p>
            <a:pPr indent="-323850" lvl="0" marL="457200" rtl="0" algn="l">
              <a:spcBef>
                <a:spcPts val="0"/>
              </a:spcBef>
              <a:spcAft>
                <a:spcPts val="0"/>
              </a:spcAft>
              <a:buSzPts val="1500"/>
              <a:buChar char="-"/>
            </a:pPr>
            <a:r>
              <a:rPr lang="en-GB" sz="1500"/>
              <a:t>Mechanical engineering</a:t>
            </a:r>
            <a:endParaRPr sz="1500"/>
          </a:p>
          <a:p>
            <a:pPr indent="-323850" lvl="0" marL="457200" rtl="0" algn="l">
              <a:spcBef>
                <a:spcPts val="0"/>
              </a:spcBef>
              <a:spcAft>
                <a:spcPts val="0"/>
              </a:spcAft>
              <a:buSzPts val="1500"/>
              <a:buChar char="-"/>
            </a:pPr>
            <a:r>
              <a:rPr lang="en-GB" sz="1500"/>
              <a:t>Neural network</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0" y="1933425"/>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t>LIVE DEMONSTRATION</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0"/>
          <p:cNvSpPr txBox="1"/>
          <p:nvPr>
            <p:ph type="title"/>
          </p:nvPr>
        </p:nvSpPr>
        <p:spPr>
          <a:xfrm>
            <a:off x="0" y="1523300"/>
            <a:ext cx="91440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7200"/>
              <a:t>Thank you!</a:t>
            </a:r>
            <a:endParaRPr sz="7200"/>
          </a:p>
          <a:p>
            <a:pPr indent="0" lvl="0" marL="0" rtl="0" algn="ctr">
              <a:spcBef>
                <a:spcPts val="0"/>
              </a:spcBef>
              <a:spcAft>
                <a:spcPts val="0"/>
              </a:spcAft>
              <a:buNone/>
            </a:pPr>
            <a:r>
              <a:rPr lang="en-GB" sz="4800"/>
              <a:t>Questions?</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4593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5" name="Google Shape;235;p18"/>
          <p:cNvSpPr txBox="1"/>
          <p:nvPr>
            <p:ph idx="4294967295" type="body"/>
          </p:nvPr>
        </p:nvSpPr>
        <p:spPr>
          <a:xfrm>
            <a:off x="331550" y="1365850"/>
            <a:ext cx="6181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Taking the wrong pill can be a </a:t>
            </a:r>
            <a:r>
              <a:rPr lang="en-GB" sz="1500">
                <a:solidFill>
                  <a:srgbClr val="FF0000"/>
                </a:solidFill>
              </a:rPr>
              <a:t>health risk</a:t>
            </a:r>
            <a:endParaRPr sz="1500">
              <a:solidFill>
                <a:srgbClr val="FF0000"/>
              </a:solidFill>
            </a:endParaRPr>
          </a:p>
          <a:p>
            <a:pPr indent="0" lvl="0" marL="0" rtl="0" algn="l">
              <a:lnSpc>
                <a:spcPct val="112000"/>
              </a:lnSpc>
              <a:spcBef>
                <a:spcPts val="1600"/>
              </a:spcBef>
              <a:spcAft>
                <a:spcPts val="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4593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1" name="Google Shape;241;p19"/>
          <p:cNvSpPr txBox="1"/>
          <p:nvPr>
            <p:ph idx="4294967295" type="body"/>
          </p:nvPr>
        </p:nvSpPr>
        <p:spPr>
          <a:xfrm>
            <a:off x="331550" y="1365850"/>
            <a:ext cx="6181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Taking the wrong pill can be a </a:t>
            </a:r>
            <a:r>
              <a:rPr lang="en-GB" sz="1500">
                <a:solidFill>
                  <a:srgbClr val="FF0000"/>
                </a:solidFill>
              </a:rPr>
              <a:t>health risk</a:t>
            </a:r>
            <a:endParaRPr sz="1500">
              <a:solidFill>
                <a:srgbClr val="FF0000"/>
              </a:solidFill>
            </a:endParaRPr>
          </a:p>
          <a:p>
            <a:pPr indent="0" lvl="0" marL="0" rtl="0" algn="l">
              <a:lnSpc>
                <a:spcPct val="113000"/>
              </a:lnSpc>
              <a:spcBef>
                <a:spcPts val="1600"/>
              </a:spcBef>
              <a:spcAft>
                <a:spcPts val="0"/>
              </a:spcAft>
              <a:buNone/>
            </a:pPr>
            <a:r>
              <a:rPr lang="en-GB" sz="1500"/>
              <a:t>—</a:t>
            </a:r>
            <a:r>
              <a:rPr lang="en-GB" sz="1500"/>
              <a:t>&gt; </a:t>
            </a:r>
            <a:r>
              <a:rPr b="1" lang="en-GB" sz="1500"/>
              <a:t>Pill Sorter: </a:t>
            </a:r>
            <a:r>
              <a:rPr lang="en-GB" sz="1500"/>
              <a:t>automatically sort the pill for the patient</a:t>
            </a:r>
            <a:endParaRPr sz="1500"/>
          </a:p>
          <a:p>
            <a:pPr indent="-323850" lvl="0" marL="914400" rtl="0" algn="l">
              <a:lnSpc>
                <a:spcPct val="112000"/>
              </a:lnSpc>
              <a:spcBef>
                <a:spcPts val="500"/>
              </a:spcBef>
              <a:spcAft>
                <a:spcPts val="0"/>
              </a:spcAft>
              <a:buSzPts val="1500"/>
              <a:buChar char="-"/>
            </a:pPr>
            <a:r>
              <a:rPr lang="en-GB" sz="1500"/>
              <a:t>machine learning</a:t>
            </a:r>
            <a:endParaRPr sz="1500"/>
          </a:p>
          <a:p>
            <a:pPr indent="-323850" lvl="0" marL="914400" rtl="0" algn="l">
              <a:lnSpc>
                <a:spcPct val="112000"/>
              </a:lnSpc>
              <a:spcBef>
                <a:spcPts val="0"/>
              </a:spcBef>
              <a:spcAft>
                <a:spcPts val="0"/>
              </a:spcAft>
              <a:buSzPts val="1500"/>
              <a:buChar char="-"/>
            </a:pPr>
            <a:r>
              <a:rPr lang="en-GB" sz="1500"/>
              <a:t>Arduino</a:t>
            </a:r>
            <a:endParaRPr sz="1500"/>
          </a:p>
        </p:txBody>
      </p:sp>
      <p:pic>
        <p:nvPicPr>
          <p:cNvPr id="242" name="Google Shape;242;p19"/>
          <p:cNvPicPr preferRelativeResize="0"/>
          <p:nvPr/>
        </p:nvPicPr>
        <p:blipFill rotWithShape="1">
          <a:blip r:embed="rId3">
            <a:alphaModFix/>
          </a:blip>
          <a:srcRect b="14411" l="0" r="0" t="8848"/>
          <a:stretch/>
        </p:blipFill>
        <p:spPr>
          <a:xfrm>
            <a:off x="2986200" y="2256875"/>
            <a:ext cx="1985100" cy="2709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Coding Process</a:t>
            </a:r>
            <a:endParaRPr/>
          </a:p>
        </p:txBody>
      </p:sp>
      <p:sp>
        <p:nvSpPr>
          <p:cNvPr id="248" name="Google Shape;248;p20"/>
          <p:cNvSpPr txBox="1"/>
          <p:nvPr>
            <p:ph idx="1" type="body"/>
          </p:nvPr>
        </p:nvSpPr>
        <p:spPr>
          <a:xfrm>
            <a:off x="4018025" y="1034150"/>
            <a:ext cx="46059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en-GB"/>
              <a:t>Write Neural Network</a:t>
            </a:r>
            <a:endParaRPr/>
          </a:p>
          <a:p>
            <a:pPr indent="-311150" lvl="0" marL="914400" rtl="0" algn="l">
              <a:spcBef>
                <a:spcPts val="0"/>
              </a:spcBef>
              <a:spcAft>
                <a:spcPts val="0"/>
              </a:spcAft>
              <a:buSzPts val="1300"/>
              <a:buChar char="-"/>
            </a:pPr>
            <a:r>
              <a:rPr lang="en-GB"/>
              <a:t>Used E4E Mangrove (Dillon’s) as foundation</a:t>
            </a:r>
            <a:endParaRPr/>
          </a:p>
          <a:p>
            <a:pPr indent="0" lvl="0" marL="0" rtl="0" algn="l">
              <a:spcBef>
                <a:spcPts val="1600"/>
              </a:spcBef>
              <a:spcAft>
                <a:spcPts val="1600"/>
              </a:spcAft>
              <a:buNone/>
            </a:pPr>
            <a:r>
              <a:t/>
            </a:r>
            <a:endParaRPr/>
          </a:p>
        </p:txBody>
      </p:sp>
      <p:pic>
        <p:nvPicPr>
          <p:cNvPr id="249" name="Google Shape;249;p20"/>
          <p:cNvPicPr preferRelativeResize="0"/>
          <p:nvPr/>
        </p:nvPicPr>
        <p:blipFill>
          <a:blip r:embed="rId3">
            <a:alphaModFix/>
          </a:blip>
          <a:stretch>
            <a:fillRect/>
          </a:stretch>
        </p:blipFill>
        <p:spPr>
          <a:xfrm>
            <a:off x="4298800" y="1621626"/>
            <a:ext cx="4421251" cy="230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Coding</a:t>
            </a:r>
            <a:r>
              <a:rPr lang="en-GB"/>
              <a:t> Process</a:t>
            </a:r>
            <a:endParaRPr/>
          </a:p>
        </p:txBody>
      </p:sp>
      <p:sp>
        <p:nvSpPr>
          <p:cNvPr id="255" name="Google Shape;255;p21"/>
          <p:cNvSpPr txBox="1"/>
          <p:nvPr>
            <p:ph idx="1" type="body"/>
          </p:nvPr>
        </p:nvSpPr>
        <p:spPr>
          <a:xfrm>
            <a:off x="4018025" y="1034150"/>
            <a:ext cx="46059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en-GB"/>
              <a:t>Write Neural Network</a:t>
            </a:r>
            <a:endParaRPr/>
          </a:p>
          <a:p>
            <a:pPr indent="-311150" lvl="0" marL="914400" rtl="0" algn="l">
              <a:spcBef>
                <a:spcPts val="0"/>
              </a:spcBef>
              <a:spcAft>
                <a:spcPts val="0"/>
              </a:spcAft>
              <a:buSzPts val="1300"/>
              <a:buChar char="-"/>
            </a:pPr>
            <a:r>
              <a:rPr lang="en-GB"/>
              <a:t>Used E4E Mangrove (Dillon’s) as foundation</a:t>
            </a:r>
            <a:endParaRPr/>
          </a:p>
          <a:p>
            <a:pPr indent="-311150" lvl="0" marL="457200" rtl="0" algn="l">
              <a:spcBef>
                <a:spcPts val="0"/>
              </a:spcBef>
              <a:spcAft>
                <a:spcPts val="0"/>
              </a:spcAft>
              <a:buSzPts val="1300"/>
              <a:buAutoNum type="arabicPeriod"/>
            </a:pPr>
            <a:r>
              <a:rPr lang="en-GB"/>
              <a:t>Create database</a:t>
            </a:r>
            <a:endParaRPr/>
          </a:p>
          <a:p>
            <a:pPr indent="-311150" lvl="0" marL="914400" rtl="0" algn="l">
              <a:spcBef>
                <a:spcPts val="0"/>
              </a:spcBef>
              <a:spcAft>
                <a:spcPts val="0"/>
              </a:spcAft>
              <a:buSzPts val="1300"/>
              <a:buChar char="-"/>
            </a:pPr>
            <a:r>
              <a:rPr lang="en-GB"/>
              <a:t>Taking a lot of pictures…</a:t>
            </a:r>
            <a:endParaRPr/>
          </a:p>
          <a:p>
            <a:pPr indent="-311150" lvl="0" marL="914400" rtl="0" algn="l">
              <a:spcBef>
                <a:spcPts val="0"/>
              </a:spcBef>
              <a:spcAft>
                <a:spcPts val="0"/>
              </a:spcAft>
              <a:buSzPts val="1300"/>
              <a:buChar char="-"/>
            </a:pPr>
            <a:r>
              <a:rPr lang="en-GB"/>
              <a:t>Very tedious </a:t>
            </a:r>
            <a:endParaRPr/>
          </a:p>
        </p:txBody>
      </p:sp>
      <p:pic>
        <p:nvPicPr>
          <p:cNvPr id="256" name="Google Shape;256;p21"/>
          <p:cNvPicPr preferRelativeResize="0"/>
          <p:nvPr/>
        </p:nvPicPr>
        <p:blipFill rotWithShape="1">
          <a:blip r:embed="rId3">
            <a:alphaModFix/>
          </a:blip>
          <a:srcRect b="28876" l="0" r="0" t="4665"/>
          <a:stretch/>
        </p:blipFill>
        <p:spPr>
          <a:xfrm>
            <a:off x="6190125" y="2115675"/>
            <a:ext cx="2346399" cy="277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Coding Process</a:t>
            </a:r>
            <a:endParaRPr/>
          </a:p>
        </p:txBody>
      </p:sp>
      <p:sp>
        <p:nvSpPr>
          <p:cNvPr id="262" name="Google Shape;262;p22"/>
          <p:cNvSpPr txBox="1"/>
          <p:nvPr>
            <p:ph idx="1" type="body"/>
          </p:nvPr>
        </p:nvSpPr>
        <p:spPr>
          <a:xfrm>
            <a:off x="4018025" y="1034150"/>
            <a:ext cx="4605900" cy="17667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en-GB"/>
              <a:t>Write Neural Network</a:t>
            </a:r>
            <a:endParaRPr/>
          </a:p>
          <a:p>
            <a:pPr indent="-311150" lvl="0" marL="914400" rtl="0" algn="l">
              <a:spcBef>
                <a:spcPts val="0"/>
              </a:spcBef>
              <a:spcAft>
                <a:spcPts val="0"/>
              </a:spcAft>
              <a:buSzPts val="1300"/>
              <a:buChar char="-"/>
            </a:pPr>
            <a:r>
              <a:rPr lang="en-GB"/>
              <a:t>Used E4E Mangrove (Dillon’s) as foundation</a:t>
            </a:r>
            <a:endParaRPr/>
          </a:p>
          <a:p>
            <a:pPr indent="-311150" lvl="0" marL="457200" rtl="0" algn="l">
              <a:spcBef>
                <a:spcPts val="0"/>
              </a:spcBef>
              <a:spcAft>
                <a:spcPts val="0"/>
              </a:spcAft>
              <a:buSzPts val="1300"/>
              <a:buAutoNum type="arabicPeriod"/>
            </a:pPr>
            <a:r>
              <a:rPr lang="en-GB"/>
              <a:t>Create database</a:t>
            </a:r>
            <a:endParaRPr/>
          </a:p>
          <a:p>
            <a:pPr indent="-311150" lvl="0" marL="914400" rtl="0" algn="l">
              <a:spcBef>
                <a:spcPts val="0"/>
              </a:spcBef>
              <a:spcAft>
                <a:spcPts val="0"/>
              </a:spcAft>
              <a:buSzPts val="1300"/>
              <a:buChar char="-"/>
            </a:pPr>
            <a:r>
              <a:rPr lang="en-GB"/>
              <a:t>Taking a lot of pictures…</a:t>
            </a:r>
            <a:endParaRPr/>
          </a:p>
          <a:p>
            <a:pPr indent="-311150" lvl="0" marL="914400" rtl="0" algn="l">
              <a:spcBef>
                <a:spcPts val="0"/>
              </a:spcBef>
              <a:spcAft>
                <a:spcPts val="0"/>
              </a:spcAft>
              <a:buSzPts val="1300"/>
              <a:buChar char="-"/>
            </a:pPr>
            <a:r>
              <a:rPr lang="en-GB"/>
              <a:t>Very tedious</a:t>
            </a:r>
            <a:endParaRPr/>
          </a:p>
          <a:p>
            <a:pPr indent="-311150" lvl="0" marL="457200" rtl="0" algn="l">
              <a:spcBef>
                <a:spcPts val="0"/>
              </a:spcBef>
              <a:spcAft>
                <a:spcPts val="0"/>
              </a:spcAft>
              <a:buSzPts val="1300"/>
              <a:buAutoNum type="arabicPeriod"/>
            </a:pPr>
            <a:r>
              <a:rPr lang="en-GB"/>
              <a:t>Run and save the network, then use it to classify pills</a:t>
            </a:r>
            <a:endParaRPr/>
          </a:p>
        </p:txBody>
      </p:sp>
      <p:pic>
        <p:nvPicPr>
          <p:cNvPr id="263" name="Google Shape;263;p22"/>
          <p:cNvPicPr preferRelativeResize="0"/>
          <p:nvPr/>
        </p:nvPicPr>
        <p:blipFill>
          <a:blip r:embed="rId3">
            <a:alphaModFix/>
          </a:blip>
          <a:stretch>
            <a:fillRect/>
          </a:stretch>
        </p:blipFill>
        <p:spPr>
          <a:xfrm>
            <a:off x="4150025" y="2610350"/>
            <a:ext cx="4850576" cy="379375"/>
          </a:xfrm>
          <a:prstGeom prst="rect">
            <a:avLst/>
          </a:prstGeom>
          <a:noFill/>
          <a:ln>
            <a:noFill/>
          </a:ln>
        </p:spPr>
      </p:pic>
      <p:pic>
        <p:nvPicPr>
          <p:cNvPr id="264" name="Google Shape;264;p22"/>
          <p:cNvPicPr preferRelativeResize="0"/>
          <p:nvPr/>
        </p:nvPicPr>
        <p:blipFill>
          <a:blip r:embed="rId4">
            <a:alphaModFix/>
          </a:blip>
          <a:stretch>
            <a:fillRect/>
          </a:stretch>
        </p:blipFill>
        <p:spPr>
          <a:xfrm>
            <a:off x="6139625" y="2989725"/>
            <a:ext cx="2860975" cy="164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Coding Process</a:t>
            </a:r>
            <a:endParaRPr/>
          </a:p>
        </p:txBody>
      </p:sp>
      <p:sp>
        <p:nvSpPr>
          <p:cNvPr id="270" name="Google Shape;270;p23"/>
          <p:cNvSpPr txBox="1"/>
          <p:nvPr>
            <p:ph idx="1" type="body"/>
          </p:nvPr>
        </p:nvSpPr>
        <p:spPr>
          <a:xfrm>
            <a:off x="4018025" y="1034150"/>
            <a:ext cx="4605900" cy="25068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AutoNum type="arabicPeriod"/>
            </a:pPr>
            <a:r>
              <a:rPr lang="en-GB"/>
              <a:t>Write Neural Network</a:t>
            </a:r>
            <a:endParaRPr/>
          </a:p>
          <a:p>
            <a:pPr indent="-311150" lvl="0" marL="914400" rtl="0" algn="l">
              <a:spcBef>
                <a:spcPts val="0"/>
              </a:spcBef>
              <a:spcAft>
                <a:spcPts val="0"/>
              </a:spcAft>
              <a:buSzPts val="1300"/>
              <a:buChar char="-"/>
            </a:pPr>
            <a:r>
              <a:rPr lang="en-GB"/>
              <a:t>Used E4E Mangrove (Dillon’s) as foundation</a:t>
            </a:r>
            <a:endParaRPr/>
          </a:p>
          <a:p>
            <a:pPr indent="-311150" lvl="0" marL="457200" rtl="0" algn="l">
              <a:spcBef>
                <a:spcPts val="0"/>
              </a:spcBef>
              <a:spcAft>
                <a:spcPts val="0"/>
              </a:spcAft>
              <a:buSzPts val="1300"/>
              <a:buAutoNum type="arabicPeriod"/>
            </a:pPr>
            <a:r>
              <a:rPr lang="en-GB"/>
              <a:t>Create database</a:t>
            </a:r>
            <a:endParaRPr/>
          </a:p>
          <a:p>
            <a:pPr indent="-311150" lvl="0" marL="914400" rtl="0" algn="l">
              <a:spcBef>
                <a:spcPts val="0"/>
              </a:spcBef>
              <a:spcAft>
                <a:spcPts val="0"/>
              </a:spcAft>
              <a:buSzPts val="1300"/>
              <a:buChar char="-"/>
            </a:pPr>
            <a:r>
              <a:rPr lang="en-GB"/>
              <a:t>Taking a lot of pictures…</a:t>
            </a:r>
            <a:endParaRPr/>
          </a:p>
          <a:p>
            <a:pPr indent="-311150" lvl="0" marL="914400" rtl="0" algn="l">
              <a:spcBef>
                <a:spcPts val="0"/>
              </a:spcBef>
              <a:spcAft>
                <a:spcPts val="0"/>
              </a:spcAft>
              <a:buSzPts val="1300"/>
              <a:buChar char="-"/>
            </a:pPr>
            <a:r>
              <a:rPr lang="en-GB"/>
              <a:t>Very studious </a:t>
            </a:r>
            <a:endParaRPr/>
          </a:p>
          <a:p>
            <a:pPr indent="-311150" lvl="0" marL="457200" rtl="0" algn="l">
              <a:spcBef>
                <a:spcPts val="0"/>
              </a:spcBef>
              <a:spcAft>
                <a:spcPts val="0"/>
              </a:spcAft>
              <a:buSzPts val="1300"/>
              <a:buAutoNum type="arabicPeriod"/>
            </a:pPr>
            <a:r>
              <a:rPr lang="en-GB"/>
              <a:t>Run and save the network, then use it to classify pills</a:t>
            </a:r>
            <a:endParaRPr/>
          </a:p>
          <a:p>
            <a:pPr indent="-311150" lvl="0" marL="457200" rtl="0" algn="l">
              <a:spcBef>
                <a:spcPts val="0"/>
              </a:spcBef>
              <a:spcAft>
                <a:spcPts val="0"/>
              </a:spcAft>
              <a:buSzPts val="1300"/>
              <a:buAutoNum type="arabicPeriod"/>
            </a:pPr>
            <a:r>
              <a:rPr lang="en-GB"/>
              <a:t>Connect to Arduino</a:t>
            </a:r>
            <a:endParaRPr/>
          </a:p>
          <a:p>
            <a:pPr indent="-311150" lvl="0" marL="914400" rtl="0" algn="l">
              <a:spcBef>
                <a:spcPts val="0"/>
              </a:spcBef>
              <a:spcAft>
                <a:spcPts val="0"/>
              </a:spcAft>
              <a:buSzPts val="1300"/>
              <a:buChar char="-"/>
            </a:pPr>
            <a:r>
              <a:rPr lang="en-GB"/>
              <a:t>Whenever a new picture comes, run the network, classify, and output a value! </a:t>
            </a:r>
            <a:endParaRPr/>
          </a:p>
          <a:p>
            <a:pPr indent="-311150" lvl="0" marL="914400" rtl="0" algn="l">
              <a:spcBef>
                <a:spcPts val="0"/>
              </a:spcBef>
              <a:spcAft>
                <a:spcPts val="0"/>
              </a:spcAft>
              <a:buSzPts val="1300"/>
              <a:buChar char="-"/>
            </a:pPr>
            <a:r>
              <a:rPr lang="en-GB"/>
              <a:t>That value will correspond to Seth’s code </a:t>
            </a:r>
            <a:endParaRPr/>
          </a:p>
        </p:txBody>
      </p:sp>
      <p:pic>
        <p:nvPicPr>
          <p:cNvPr id="271" name="Google Shape;271;p23"/>
          <p:cNvPicPr preferRelativeResize="0"/>
          <p:nvPr/>
        </p:nvPicPr>
        <p:blipFill>
          <a:blip r:embed="rId3">
            <a:alphaModFix/>
          </a:blip>
          <a:stretch>
            <a:fillRect/>
          </a:stretch>
        </p:blipFill>
        <p:spPr>
          <a:xfrm>
            <a:off x="697000" y="2139300"/>
            <a:ext cx="3147300" cy="2699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Physical Process</a:t>
            </a:r>
            <a:endParaRPr/>
          </a:p>
        </p:txBody>
      </p:sp>
      <p:sp>
        <p:nvSpPr>
          <p:cNvPr id="277" name="Google Shape;277;p24"/>
          <p:cNvSpPr txBox="1"/>
          <p:nvPr>
            <p:ph idx="1" type="body"/>
          </p:nvPr>
        </p:nvSpPr>
        <p:spPr>
          <a:xfrm>
            <a:off x="4835500" y="925300"/>
            <a:ext cx="4318500" cy="176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Design parts in Inkscape</a:t>
            </a:r>
            <a:endParaRPr/>
          </a:p>
          <a:p>
            <a:pPr indent="-311150" lvl="0" marL="457200" rtl="0" algn="l">
              <a:spcBef>
                <a:spcPts val="0"/>
              </a:spcBef>
              <a:spcAft>
                <a:spcPts val="0"/>
              </a:spcAft>
              <a:buSzPts val="1300"/>
              <a:buAutoNum type="arabicPeriod"/>
            </a:pPr>
            <a:r>
              <a:rPr lang="en-GB"/>
              <a:t>Laser Cut the parts</a:t>
            </a:r>
            <a:endParaRPr/>
          </a:p>
        </p:txBody>
      </p:sp>
      <p:pic>
        <p:nvPicPr>
          <p:cNvPr id="278" name="Google Shape;278;p24"/>
          <p:cNvPicPr preferRelativeResize="0"/>
          <p:nvPr/>
        </p:nvPicPr>
        <p:blipFill>
          <a:blip r:embed="rId3">
            <a:alphaModFix/>
          </a:blip>
          <a:stretch>
            <a:fillRect/>
          </a:stretch>
        </p:blipFill>
        <p:spPr>
          <a:xfrm>
            <a:off x="0" y="1832100"/>
            <a:ext cx="4437926" cy="3311399"/>
          </a:xfrm>
          <a:prstGeom prst="rect">
            <a:avLst/>
          </a:prstGeom>
          <a:noFill/>
          <a:ln>
            <a:noFill/>
          </a:ln>
        </p:spPr>
      </p:pic>
      <p:pic>
        <p:nvPicPr>
          <p:cNvPr id="279" name="Google Shape;279;p24"/>
          <p:cNvPicPr preferRelativeResize="0"/>
          <p:nvPr/>
        </p:nvPicPr>
        <p:blipFill>
          <a:blip r:embed="rId4">
            <a:alphaModFix/>
          </a:blip>
          <a:stretch>
            <a:fillRect/>
          </a:stretch>
        </p:blipFill>
        <p:spPr>
          <a:xfrm>
            <a:off x="4894800" y="1832100"/>
            <a:ext cx="4199899" cy="3311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Physical Process</a:t>
            </a:r>
            <a:endParaRPr/>
          </a:p>
        </p:txBody>
      </p:sp>
      <p:sp>
        <p:nvSpPr>
          <p:cNvPr id="285" name="Google Shape;285;p25"/>
          <p:cNvSpPr txBox="1"/>
          <p:nvPr>
            <p:ph idx="1" type="body"/>
          </p:nvPr>
        </p:nvSpPr>
        <p:spPr>
          <a:xfrm>
            <a:off x="4835500" y="925300"/>
            <a:ext cx="4318500" cy="2877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Wire the Servo motor and stepper motor to one arduino.</a:t>
            </a:r>
            <a:endParaRPr/>
          </a:p>
          <a:p>
            <a:pPr indent="-311150" lvl="0" marL="457200" rtl="0" algn="l">
              <a:spcBef>
                <a:spcPts val="0"/>
              </a:spcBef>
              <a:spcAft>
                <a:spcPts val="0"/>
              </a:spcAft>
              <a:buSzPts val="1300"/>
              <a:buAutoNum type="arabicPeriod"/>
            </a:pPr>
            <a:r>
              <a:rPr lang="en-GB"/>
              <a:t>Stepper Pins 8,9,10,11</a:t>
            </a:r>
            <a:endParaRPr/>
          </a:p>
          <a:p>
            <a:pPr indent="-311150" lvl="0" marL="457200" rtl="0" algn="l">
              <a:spcBef>
                <a:spcPts val="0"/>
              </a:spcBef>
              <a:spcAft>
                <a:spcPts val="0"/>
              </a:spcAft>
              <a:buSzPts val="1300"/>
              <a:buAutoNum type="arabicPeriod"/>
            </a:pPr>
            <a:r>
              <a:rPr lang="en-GB"/>
              <a:t>Servo Pin 6</a:t>
            </a:r>
            <a:endParaRPr/>
          </a:p>
          <a:p>
            <a:pPr indent="-311150" lvl="0" marL="457200" rtl="0" algn="l">
              <a:spcBef>
                <a:spcPts val="0"/>
              </a:spcBef>
              <a:spcAft>
                <a:spcPts val="0"/>
              </a:spcAft>
              <a:buSzPts val="1300"/>
              <a:buAutoNum type="arabicPeriod"/>
            </a:pPr>
            <a:r>
              <a:rPr lang="en-GB"/>
              <a:t>Write the code to operate the motors such that the correct pill will be placed in the correct box. (Have the stepper move to the appropriate position and use the servo to drop the pill into the box then return to start position.</a:t>
            </a:r>
            <a:endParaRPr/>
          </a:p>
          <a:p>
            <a:pPr indent="0" lvl="0" marL="457200" rtl="0" algn="l">
              <a:spcBef>
                <a:spcPts val="1600"/>
              </a:spcBef>
              <a:spcAft>
                <a:spcPts val="1600"/>
              </a:spcAft>
              <a:buNone/>
            </a:pPr>
            <a:r>
              <a:t/>
            </a:r>
            <a:endParaRPr/>
          </a:p>
        </p:txBody>
      </p:sp>
      <p:pic>
        <p:nvPicPr>
          <p:cNvPr id="286" name="Google Shape;286;p25"/>
          <p:cNvPicPr preferRelativeResize="0"/>
          <p:nvPr/>
        </p:nvPicPr>
        <p:blipFill>
          <a:blip r:embed="rId3">
            <a:alphaModFix/>
          </a:blip>
          <a:stretch>
            <a:fillRect/>
          </a:stretch>
        </p:blipFill>
        <p:spPr>
          <a:xfrm>
            <a:off x="1179250" y="925300"/>
            <a:ext cx="2809575" cy="4218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